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6" r:id="rId1"/>
  </p:sldMasterIdLst>
  <p:handoutMasterIdLst>
    <p:handoutMasterId r:id="rId11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0BBA5-4232-40C2-AAFE-C2E82970915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7656-F3EF-4681-9C09-F75DB8FC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9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FCFB46B-1709-684A-A136-4674FFE2BEA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6C1A57-A411-8E40-956B-2C09E7DF56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¿¿¿¿¿?????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interrogativos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639184"/>
              </p:ext>
            </p:extLst>
          </p:nvPr>
        </p:nvGraphicFramePr>
        <p:xfrm>
          <a:off x="1222025" y="2440029"/>
          <a:ext cx="6707638" cy="389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3819"/>
                <a:gridCol w="3353819"/>
              </a:tblGrid>
              <a:tr h="55605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Español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Inglés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Qué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what?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Cómo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how?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Cuándo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when?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Por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qué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why?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Cuánto</a:t>
                      </a:r>
                      <a:r>
                        <a:rPr lang="en-US" sz="2400" dirty="0" smtClean="0"/>
                        <a:t>/a?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much?</a:t>
                      </a:r>
                      <a:endParaRPr lang="en-US" sz="2400" dirty="0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Cuántos</a:t>
                      </a:r>
                      <a:r>
                        <a:rPr lang="en-US" sz="2400" dirty="0" smtClean="0"/>
                        <a:t>/as?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</a:t>
                      </a:r>
                      <a:r>
                        <a:rPr lang="en-US" sz="2400" baseline="0" dirty="0" smtClean="0"/>
                        <a:t> many?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interrogativas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966" y="1771698"/>
            <a:ext cx="8025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NOTE: All interrogative words have an accent mark!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66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continuación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3985"/>
              </p:ext>
            </p:extLst>
          </p:nvPr>
        </p:nvGraphicFramePr>
        <p:xfrm>
          <a:off x="1427988" y="1733270"/>
          <a:ext cx="6381528" cy="472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764"/>
                <a:gridCol w="3190764"/>
              </a:tblGrid>
              <a:tr h="34172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Español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Inglés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Dónde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where?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Adónde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</a:t>
                      </a:r>
                      <a:r>
                        <a:rPr lang="en-US" sz="2400" baseline="0" dirty="0" smtClean="0"/>
                        <a:t> where? 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en-US" sz="1600" i="1" baseline="0" dirty="0" err="1" smtClean="0"/>
                        <a:t>ir</a:t>
                      </a:r>
                      <a:r>
                        <a:rPr lang="en-US" sz="1600" i="1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¿De </a:t>
                      </a:r>
                      <a:r>
                        <a:rPr lang="en-US" sz="2400" dirty="0" err="1" smtClean="0"/>
                        <a:t>dónde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from where?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Quién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who?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Quiénes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who? (plural)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Cuál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which?/what?</a:t>
                      </a:r>
                      <a:endParaRPr lang="en-US" sz="2400" dirty="0"/>
                    </a:p>
                  </a:txBody>
                  <a:tcPr/>
                </a:tc>
              </a:tr>
              <a:tr h="6099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¿</a:t>
                      </a:r>
                      <a:r>
                        <a:rPr lang="en-US" sz="2400" dirty="0" err="1" smtClean="0"/>
                        <a:t>Cuáles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which ones?</a:t>
                      </a:r>
                      <a:r>
                        <a:rPr lang="en-US" sz="2400" baseline="0" dirty="0" smtClean="0"/>
                        <a:t> (plural)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Sometimes, “</a:t>
            </a:r>
            <a:r>
              <a:rPr lang="en-US" dirty="0" err="1" smtClean="0"/>
              <a:t>cuál</a:t>
            </a:r>
            <a:r>
              <a:rPr lang="en-US" dirty="0" smtClean="0"/>
              <a:t>” is used in Spanish when we would normally say “what” in English</a:t>
            </a:r>
          </a:p>
          <a:p>
            <a:r>
              <a:rPr lang="en-US" sz="2800" dirty="0" smtClean="0"/>
              <a:t>This happens when the verb in the question is </a:t>
            </a:r>
            <a:r>
              <a:rPr lang="en-US" sz="2800" dirty="0" err="1" smtClean="0"/>
              <a:t>ser</a:t>
            </a:r>
            <a:r>
              <a:rPr lang="en-US" sz="2800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______? = asking for definition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______? = asking for option</a:t>
            </a:r>
          </a:p>
          <a:p>
            <a:endParaRPr lang="en-US" dirty="0"/>
          </a:p>
          <a:p>
            <a:r>
              <a:rPr lang="en-US" dirty="0" smtClean="0"/>
              <a:t>Examples: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color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marL="1645920" lvl="6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¿</a:t>
            </a:r>
            <a:r>
              <a:rPr lang="en-US" sz="2000" dirty="0" err="1" smtClean="0"/>
              <a:t>Cuál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nombre</a:t>
            </a:r>
            <a:r>
              <a:rPr lang="en-US" sz="2000" dirty="0" smtClean="0"/>
              <a:t>?</a:t>
            </a:r>
          </a:p>
          <a:p>
            <a:pPr marL="1645920" lvl="6" indent="0">
              <a:buNone/>
            </a:pPr>
            <a:r>
              <a:rPr lang="en-US" sz="2000" dirty="0" smtClean="0"/>
              <a:t>¿</a:t>
            </a:r>
            <a:r>
              <a:rPr lang="en-US" sz="2000" dirty="0" err="1" smtClean="0"/>
              <a:t>Cuál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nacionalidad</a:t>
            </a:r>
            <a:r>
              <a:rPr lang="en-US" sz="2000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vs. </a:t>
            </a:r>
            <a:r>
              <a:rPr lang="en-US" dirty="0" err="1" smtClean="0"/>
              <a:t>cuál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 regular sentence, the subject comes before the verb.</a:t>
            </a:r>
          </a:p>
          <a:p>
            <a:r>
              <a:rPr lang="en-US" sz="2800" dirty="0" smtClean="0"/>
              <a:t>When asking a question, the </a:t>
            </a:r>
            <a:r>
              <a:rPr lang="en-US" sz="2800" u="sng" dirty="0" smtClean="0"/>
              <a:t>subject</a:t>
            </a:r>
            <a:r>
              <a:rPr lang="en-US" sz="2800" dirty="0" smtClean="0"/>
              <a:t> comes </a:t>
            </a:r>
            <a:r>
              <a:rPr lang="en-US" sz="2800" i="1" dirty="0" smtClean="0"/>
              <a:t>after</a:t>
            </a:r>
            <a:r>
              <a:rPr lang="en-US" sz="2800" dirty="0" smtClean="0"/>
              <a:t> the </a:t>
            </a:r>
            <a:r>
              <a:rPr lang="en-US" sz="2800" u="sng" dirty="0" smtClean="0"/>
              <a:t>verb</a:t>
            </a:r>
            <a:r>
              <a:rPr lang="en-US" sz="2800" dirty="0" smtClean="0"/>
              <a:t>.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err="1" smtClean="0"/>
              <a:t>Ejemplo</a:t>
            </a:r>
            <a:r>
              <a:rPr lang="en-US" sz="2600" dirty="0" smtClean="0"/>
              <a:t>: </a:t>
            </a:r>
            <a:r>
              <a:rPr lang="en-US" sz="2600" u="sng" dirty="0" smtClean="0">
                <a:solidFill>
                  <a:schemeClr val="accent1"/>
                </a:solidFill>
              </a:rPr>
              <a:t>El </a:t>
            </a:r>
            <a:r>
              <a:rPr lang="en-US" sz="2600" u="sng" dirty="0" err="1" smtClean="0">
                <a:solidFill>
                  <a:schemeClr val="accent1"/>
                </a:solidFill>
              </a:rPr>
              <a:t>chico</a:t>
            </a:r>
            <a:r>
              <a:rPr lang="en-US" sz="2600" dirty="0" smtClean="0">
                <a:solidFill>
                  <a:schemeClr val="accent1"/>
                </a:solidFill>
              </a:rPr>
              <a:t> </a:t>
            </a:r>
            <a:r>
              <a:rPr lang="en-US" sz="2600" u="sng" dirty="0" err="1" smtClean="0">
                <a:solidFill>
                  <a:schemeClr val="accent5"/>
                </a:solidFill>
              </a:rPr>
              <a:t>está</a:t>
            </a:r>
            <a:r>
              <a:rPr lang="en-US" sz="2600" dirty="0" smtClean="0">
                <a:solidFill>
                  <a:schemeClr val="accent5"/>
                </a:solidFill>
              </a:rPr>
              <a:t> </a:t>
            </a:r>
            <a:r>
              <a:rPr lang="en-US" sz="2600" dirty="0" smtClean="0"/>
              <a:t>en la </a:t>
            </a:r>
            <a:r>
              <a:rPr lang="en-US" sz="2600" dirty="0" err="1" smtClean="0"/>
              <a:t>escuela</a:t>
            </a:r>
            <a:r>
              <a:rPr lang="en-US" sz="2600" dirty="0" smtClean="0"/>
              <a:t>.</a:t>
            </a:r>
          </a:p>
          <a:p>
            <a:pPr marL="1645920" lvl="6" indent="0">
              <a:buNone/>
            </a:pPr>
            <a:r>
              <a:rPr lang="en-US" sz="2000"/>
              <a:t>	</a:t>
            </a:r>
            <a:r>
              <a:rPr lang="en-US" sz="2000" smtClean="0"/>
              <a:t>     </a:t>
            </a:r>
            <a:r>
              <a:rPr lang="en-US" sz="2000" dirty="0" smtClean="0"/>
              <a:t>subject       verb</a:t>
            </a:r>
          </a:p>
          <a:p>
            <a:pPr marL="1645920" lvl="6" indent="0">
              <a:buNone/>
            </a:pPr>
            <a:r>
              <a:rPr lang="en-US" sz="2600" dirty="0" smtClean="0"/>
              <a:t>    ¿</a:t>
            </a:r>
            <a:r>
              <a:rPr lang="en-US" sz="2600" dirty="0" err="1" smtClean="0"/>
              <a:t>Dónde</a:t>
            </a:r>
            <a:r>
              <a:rPr lang="en-US" sz="2600" dirty="0" smtClean="0"/>
              <a:t> </a:t>
            </a:r>
            <a:r>
              <a:rPr lang="en-US" sz="2600" u="sng" dirty="0" err="1" smtClean="0">
                <a:solidFill>
                  <a:srgbClr val="94734E"/>
                </a:solidFill>
              </a:rPr>
              <a:t>está</a:t>
            </a:r>
            <a:r>
              <a:rPr lang="en-US" sz="2600" dirty="0" smtClean="0">
                <a:solidFill>
                  <a:srgbClr val="94734E"/>
                </a:solidFill>
              </a:rPr>
              <a:t> </a:t>
            </a:r>
            <a:r>
              <a:rPr lang="en-US" sz="2600" u="sng" dirty="0" smtClean="0">
                <a:solidFill>
                  <a:schemeClr val="accent1"/>
                </a:solidFill>
              </a:rPr>
              <a:t>el </a:t>
            </a:r>
            <a:r>
              <a:rPr lang="en-US" sz="2600" u="sng" dirty="0" err="1" smtClean="0">
                <a:solidFill>
                  <a:schemeClr val="accent1"/>
                </a:solidFill>
              </a:rPr>
              <a:t>chico</a:t>
            </a:r>
            <a:r>
              <a:rPr lang="en-US" sz="2600" dirty="0" smtClean="0"/>
              <a:t>?</a:t>
            </a:r>
            <a:endParaRPr lang="en-US" sz="2600" dirty="0"/>
          </a:p>
          <a:p>
            <a:pPr marL="1645920" lvl="6" indent="0">
              <a:buNone/>
            </a:pPr>
            <a:r>
              <a:rPr lang="en-US" sz="2600" dirty="0" smtClean="0"/>
              <a:t>			      </a:t>
            </a:r>
            <a:r>
              <a:rPr lang="en-US" sz="2000" dirty="0" smtClean="0"/>
              <a:t>verb     subject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 </a:t>
            </a:r>
            <a:r>
              <a:rPr lang="en-US" smtClean="0"/>
              <a:t>of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6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95805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How would we write the following questions in Spanish?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732" y="2677130"/>
            <a:ext cx="3827521" cy="34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Where </a:t>
            </a:r>
            <a:r>
              <a:rPr lang="en-US" sz="2400" dirty="0" smtClean="0">
                <a:solidFill>
                  <a:schemeClr val="accent5"/>
                </a:solidFill>
              </a:rPr>
              <a:t>are </a:t>
            </a:r>
            <a:r>
              <a:rPr lang="en-US" sz="2400" dirty="0" smtClean="0">
                <a:solidFill>
                  <a:schemeClr val="accent1"/>
                </a:solidFill>
              </a:rPr>
              <a:t>the books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How many brothers do </a:t>
            </a:r>
            <a:r>
              <a:rPr lang="en-US" sz="2400" dirty="0" smtClean="0">
                <a:solidFill>
                  <a:srgbClr val="C66951"/>
                </a:solidFill>
              </a:rPr>
              <a:t>you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4734E"/>
                </a:solidFill>
              </a:rPr>
              <a:t>have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Why does </a:t>
            </a:r>
            <a:r>
              <a:rPr lang="en-US" sz="2400" dirty="0" smtClean="0">
                <a:solidFill>
                  <a:srgbClr val="C66951"/>
                </a:solidFill>
              </a:rPr>
              <a:t>the dog </a:t>
            </a:r>
            <a:r>
              <a:rPr lang="en-US" sz="2400" dirty="0" smtClean="0">
                <a:solidFill>
                  <a:srgbClr val="94734E"/>
                </a:solidFill>
              </a:rPr>
              <a:t>run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Who </a:t>
            </a:r>
            <a:r>
              <a:rPr lang="en-US" sz="2400" dirty="0" smtClean="0">
                <a:solidFill>
                  <a:srgbClr val="94734E"/>
                </a:solidFill>
              </a:rPr>
              <a:t>are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66951"/>
                </a:solidFill>
              </a:rPr>
              <a:t>your teachers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What do </a:t>
            </a:r>
            <a:r>
              <a:rPr lang="en-US" sz="2400" dirty="0" smtClean="0">
                <a:solidFill>
                  <a:srgbClr val="C66951"/>
                </a:solidFill>
              </a:rPr>
              <a:t>they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4734E"/>
                </a:solidFill>
              </a:rPr>
              <a:t>eat</a:t>
            </a:r>
            <a:r>
              <a:rPr lang="en-US" sz="2400" dirty="0" smtClean="0"/>
              <a:t> for lunch?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8253" y="2657919"/>
            <a:ext cx="4360640" cy="34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Dónde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están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rgbClr val="C66951"/>
                </a:solidFill>
              </a:rPr>
              <a:t>los </a:t>
            </a:r>
            <a:r>
              <a:rPr lang="en-US" sz="2400" dirty="0" err="1" smtClean="0">
                <a:solidFill>
                  <a:srgbClr val="C66951"/>
                </a:solidFill>
              </a:rPr>
              <a:t>libros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Cuántos</a:t>
            </a:r>
            <a:r>
              <a:rPr lang="en-US" sz="2400" dirty="0" smtClean="0"/>
              <a:t> </a:t>
            </a:r>
            <a:r>
              <a:rPr lang="en-US" sz="2400" dirty="0" err="1" smtClean="0"/>
              <a:t>hermanos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94734E"/>
                </a:solidFill>
              </a:rPr>
              <a:t>tienes</a:t>
            </a:r>
            <a:r>
              <a:rPr lang="en-US" sz="2400" dirty="0" smtClean="0">
                <a:solidFill>
                  <a:srgbClr val="94734E"/>
                </a:solidFill>
              </a:rPr>
              <a:t> </a:t>
            </a:r>
            <a:r>
              <a:rPr lang="en-US" sz="2400" dirty="0" err="1" smtClean="0">
                <a:solidFill>
                  <a:srgbClr val="C66951"/>
                </a:solidFill>
              </a:rPr>
              <a:t>tú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94734E"/>
                </a:solidFill>
              </a:rPr>
              <a:t>corre</a:t>
            </a:r>
            <a:r>
              <a:rPr lang="en-US" sz="2400" dirty="0" smtClean="0">
                <a:solidFill>
                  <a:srgbClr val="94734E"/>
                </a:solidFill>
              </a:rPr>
              <a:t> </a:t>
            </a:r>
            <a:r>
              <a:rPr lang="en-US" sz="2400" dirty="0" smtClean="0">
                <a:solidFill>
                  <a:srgbClr val="C66951"/>
                </a:solidFill>
              </a:rPr>
              <a:t>el </a:t>
            </a:r>
            <a:r>
              <a:rPr lang="en-US" sz="2400" dirty="0" err="1" smtClean="0">
                <a:solidFill>
                  <a:srgbClr val="C66951"/>
                </a:solidFill>
              </a:rPr>
              <a:t>perro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Quiénes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4734E"/>
                </a:solidFill>
              </a:rPr>
              <a:t>son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66951"/>
                </a:solidFill>
              </a:rPr>
              <a:t>tus</a:t>
            </a:r>
            <a:r>
              <a:rPr lang="en-US" sz="2400" dirty="0" smtClean="0">
                <a:solidFill>
                  <a:srgbClr val="C66951"/>
                </a:solidFill>
              </a:rPr>
              <a:t> maestros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94734E"/>
                </a:solidFill>
              </a:rPr>
              <a:t>comen</a:t>
            </a:r>
            <a:r>
              <a:rPr lang="en-US" sz="2400" dirty="0" smtClean="0">
                <a:solidFill>
                  <a:srgbClr val="94734E"/>
                </a:solidFill>
              </a:rPr>
              <a:t> </a:t>
            </a:r>
            <a:r>
              <a:rPr lang="en-US" sz="2400" dirty="0" err="1" smtClean="0">
                <a:solidFill>
                  <a:srgbClr val="C66951"/>
                </a:solidFill>
              </a:rPr>
              <a:t>ellos</a:t>
            </a:r>
            <a:r>
              <a:rPr lang="en-US" sz="2400" dirty="0" smtClean="0">
                <a:solidFill>
                  <a:srgbClr val="C66951"/>
                </a:solidFill>
              </a:rPr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almuerzo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8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Sometimes, we ask questions that don’t include one of the interrogative words.</a:t>
            </a:r>
          </a:p>
          <a:p>
            <a:r>
              <a:rPr lang="en-US" sz="2800" dirty="0" smtClean="0"/>
              <a:t>In English, these questions normally start with the helping verb “do” or “does”</a:t>
            </a:r>
          </a:p>
          <a:p>
            <a:endParaRPr lang="en-US" sz="2800" dirty="0" smtClean="0"/>
          </a:p>
          <a:p>
            <a:pPr marL="4572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Example: </a:t>
            </a:r>
            <a:r>
              <a:rPr lang="en-US" sz="2800" u="sng" dirty="0" smtClean="0"/>
              <a:t>Do</a:t>
            </a:r>
            <a:r>
              <a:rPr lang="en-US" sz="2800" dirty="0" smtClean="0"/>
              <a:t> you play baseball?</a:t>
            </a:r>
          </a:p>
          <a:p>
            <a:pPr marL="1371600" lvl="5" indent="0">
              <a:buNone/>
            </a:pPr>
            <a:r>
              <a:rPr lang="en-US" sz="2800" dirty="0" smtClean="0"/>
              <a:t>    	        </a:t>
            </a:r>
            <a:r>
              <a:rPr lang="en-US" sz="2800" u="sng" dirty="0" smtClean="0"/>
              <a:t>Does</a:t>
            </a:r>
            <a:r>
              <a:rPr lang="en-US" sz="2800" dirty="0" smtClean="0"/>
              <a:t> he have a dog?</a:t>
            </a:r>
          </a:p>
          <a:p>
            <a:pPr marL="1371600" lvl="5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without interrogative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9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3349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write one of these questions in Spanish, we just start with the conjugated verb.</a:t>
            </a:r>
          </a:p>
          <a:p>
            <a:pPr marL="365760" lvl="1" indent="0">
              <a:buNone/>
            </a:pPr>
            <a:r>
              <a:rPr lang="en-US" sz="2800" dirty="0" smtClean="0"/>
              <a:t>Example: Do you play baseball?</a:t>
            </a:r>
          </a:p>
          <a:p>
            <a:pPr marL="36576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¿</a:t>
            </a:r>
            <a:r>
              <a:rPr lang="en-US" sz="2800" dirty="0" err="1" smtClean="0"/>
              <a:t>Juegas</a:t>
            </a:r>
            <a:r>
              <a:rPr lang="en-US" sz="2800" dirty="0" smtClean="0"/>
              <a:t> </a:t>
            </a:r>
            <a:r>
              <a:rPr lang="en-US" sz="2800" dirty="0" err="1" smtClean="0"/>
              <a:t>tú</a:t>
            </a:r>
            <a:r>
              <a:rPr lang="en-US" sz="2800" dirty="0" smtClean="0"/>
              <a:t> al </a:t>
            </a:r>
            <a:r>
              <a:rPr lang="en-US" sz="2800" dirty="0" err="1" smtClean="0"/>
              <a:t>béisbol</a:t>
            </a:r>
            <a:r>
              <a:rPr lang="en-US" sz="2800" dirty="0" smtClean="0"/>
              <a:t>?</a:t>
            </a:r>
          </a:p>
          <a:p>
            <a:pPr marL="365760" lvl="1" indent="0">
              <a:buNone/>
            </a:pPr>
            <a:r>
              <a:rPr lang="en-US" sz="2800" dirty="0" smtClean="0"/>
              <a:t>		</a:t>
            </a:r>
          </a:p>
          <a:p>
            <a:pPr marL="36576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Does he have a dog?</a:t>
            </a:r>
          </a:p>
          <a:p>
            <a:pPr marL="36576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¿</a:t>
            </a:r>
            <a:r>
              <a:rPr lang="en-US" sz="2800" dirty="0" err="1" smtClean="0"/>
              <a:t>Tiene</a:t>
            </a:r>
            <a:r>
              <a:rPr lang="en-US" sz="2800" dirty="0" smtClean="0"/>
              <a:t> </a:t>
            </a:r>
            <a:r>
              <a:rPr lang="en-US" sz="2800" dirty="0" err="1" smtClean="0"/>
              <a:t>él</a:t>
            </a:r>
            <a:r>
              <a:rPr lang="en-US" sz="2800" dirty="0" smtClean="0"/>
              <a:t> un </a:t>
            </a:r>
            <a:r>
              <a:rPr lang="en-US" sz="2800" dirty="0" err="1" smtClean="0"/>
              <a:t>perro</a:t>
            </a:r>
            <a:r>
              <a:rPr lang="en-US" sz="2800" dirty="0" smtClean="0"/>
              <a:t>?</a:t>
            </a:r>
          </a:p>
          <a:p>
            <a:pPr marL="365760" lvl="1" indent="0">
              <a:buNone/>
            </a:pPr>
            <a:endParaRPr lang="en-US" sz="2800" dirty="0"/>
          </a:p>
          <a:p>
            <a:pPr marL="365760" lvl="1" indent="0">
              <a:buNone/>
            </a:pPr>
            <a:r>
              <a:rPr lang="en-US" sz="2800" dirty="0" smtClean="0"/>
              <a:t>*Notice that the subject still comes after the verb!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smtClean="0"/>
              <a:t>and does are cross </a:t>
            </a:r>
            <a:r>
              <a:rPr lang="en-US" dirty="0"/>
              <a:t>out </a:t>
            </a:r>
            <a:r>
              <a:rPr lang="en-US" dirty="0" smtClean="0"/>
              <a:t>words!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381000" y="586509"/>
            <a:ext cx="995498" cy="823732"/>
          </a:xfrm>
          <a:prstGeom prst="noSmoking">
            <a:avLst/>
          </a:prstGeom>
          <a:noFill/>
          <a:ln w="22733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2377183" y="2557000"/>
            <a:ext cx="532076" cy="514833"/>
          </a:xfrm>
          <a:prstGeom prst="noSmoking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2377183" y="536008"/>
            <a:ext cx="995498" cy="823732"/>
          </a:xfrm>
          <a:prstGeom prst="noSmoking">
            <a:avLst/>
          </a:prstGeom>
          <a:noFill/>
          <a:ln w="22733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2377183" y="3979321"/>
            <a:ext cx="532076" cy="514833"/>
          </a:xfrm>
          <a:prstGeom prst="noSmoking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92373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dirty="0" smtClean="0"/>
              <a:t>How would we write the following questions in Spanish?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42808"/>
            <a:ext cx="3858452" cy="34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Do they have the books?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Does Marta eat hamburgers?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Are they coming to the movie theater?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Do we have homework?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Is she tall?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7843" y="2625647"/>
            <a:ext cx="3858452" cy="34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Tienen</a:t>
            </a:r>
            <a:r>
              <a:rPr lang="en-US" sz="2400" dirty="0" smtClean="0"/>
              <a:t> </a:t>
            </a:r>
            <a:r>
              <a:rPr lang="en-US" sz="2400" dirty="0" err="1" smtClean="0"/>
              <a:t>ellos</a:t>
            </a:r>
            <a:r>
              <a:rPr lang="en-US" sz="2400" dirty="0" smtClean="0"/>
              <a:t> los </a:t>
            </a:r>
            <a:r>
              <a:rPr lang="en-US" sz="2400" dirty="0" err="1" smtClean="0"/>
              <a:t>libros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¿Come Marta </a:t>
            </a:r>
            <a:r>
              <a:rPr lang="en-US" sz="2400" dirty="0" err="1" smtClean="0"/>
              <a:t>hamburguesas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Vienen</a:t>
            </a:r>
            <a:r>
              <a:rPr lang="en-US" sz="2400" dirty="0" smtClean="0"/>
              <a:t> </a:t>
            </a:r>
            <a:r>
              <a:rPr lang="en-US" sz="2400" dirty="0" err="1" smtClean="0"/>
              <a:t>ellos</a:t>
            </a:r>
            <a:r>
              <a:rPr lang="en-US" sz="2400" dirty="0" smtClean="0"/>
              <a:t> al cine?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tarea</a:t>
            </a:r>
            <a:r>
              <a:rPr lang="en-US" sz="2400" dirty="0" smtClean="0"/>
              <a:t>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alta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709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16231</TotalTime>
  <Words>424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Franklin Gothic Medium</vt:lpstr>
      <vt:lpstr>Wingdings</vt:lpstr>
      <vt:lpstr>Wingdings 2</vt:lpstr>
      <vt:lpstr>Grid</vt:lpstr>
      <vt:lpstr>Los interrogativos</vt:lpstr>
      <vt:lpstr>Las palabras interrogativas</vt:lpstr>
      <vt:lpstr>A continuación</vt:lpstr>
      <vt:lpstr>Qué vs. cuál</vt:lpstr>
      <vt:lpstr>word order of questions</vt:lpstr>
      <vt:lpstr>Práctica 1</vt:lpstr>
      <vt:lpstr>questions without interrogative words</vt:lpstr>
      <vt:lpstr>do and does are cross out words!</vt:lpstr>
      <vt:lpstr>Práctica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interrogativos</dc:title>
  <dc:creator>Stephanie Mattingly</dc:creator>
  <cp:lastModifiedBy>Angel Cornejo</cp:lastModifiedBy>
  <cp:revision>28</cp:revision>
  <cp:lastPrinted>2015-08-30T18:47:37Z</cp:lastPrinted>
  <dcterms:created xsi:type="dcterms:W3CDTF">2013-09-09T00:44:57Z</dcterms:created>
  <dcterms:modified xsi:type="dcterms:W3CDTF">2015-09-09T15:34:52Z</dcterms:modified>
</cp:coreProperties>
</file>